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1-image-1.png>
</file>

<file path=ppt/media/image-10-1.jpeg>
</file>

<file path=ppt/media/image-2-1.png>
</file>

<file path=ppt/media/image-3-1.jpeg>
</file>

<file path=ppt/media/image-4-1.jpeg>
</file>

<file path=ppt/media/image-5-1.jpeg>
</file>

<file path=ppt/media/image-6-1.jpeg>
</file>

<file path=ppt/media/image-7-1.png>
</file>

<file path=ppt/media/image-8-1.jpeg>
</file>

<file path=ppt/media/image-9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bg>
      <p:bgPr>
        <a:solidFill>
          <a:srgbClr val="1E3A8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6309360"/>
            <a:ext cx="12192000" cy="548640"/>
          </a:xfrm>
          <a:prstGeom prst="rect">
            <a:avLst/>
          </a:prstGeom>
          <a:solidFill>
            <a:srgbClr val="6366F1">
              <a:alpha val="7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65760" y="6473952"/>
            <a:ext cx="9144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dirty="0">
                <a:solidFill>
                  <a:srgbClr val="4460B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PRE MAX AI — Quantum Gradient</a:t>
            </a:r>
            <a:endParaRPr lang="en-US" sz="70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e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e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e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e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e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e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636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1828800" y="-1828800"/>
            <a:ext cx="5486400" cy="5486400"/>
          </a:xfrm>
          <a:prstGeom prst="ellipse">
            <a:avLst/>
          </a:prstGeom>
          <a:solidFill>
            <a:srgbClr val="93C5FD">
              <a:alpha val="35000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6400800" y="3657600"/>
            <a:ext cx="4114800" cy="4114800"/>
          </a:xfrm>
          <a:prstGeom prst="ellipse">
            <a:avLst/>
          </a:prstGeom>
          <a:solidFill>
            <a:srgbClr val="FFFFFF">
              <a:alpha val="12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772400" y="-1371600"/>
            <a:ext cx="3200400" cy="3200400"/>
          </a:xfrm>
          <a:prstGeom prst="ellipse">
            <a:avLst/>
          </a:prstGeom>
          <a:solidFill>
            <a:srgbClr val="93C5FD">
              <a:alpha val="25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731520" y="1371600"/>
            <a:ext cx="7315200" cy="2286000"/>
          </a:xfrm>
          <a:prstGeom prst="rect">
            <a:avLst/>
          </a:prstGeom>
          <a:noFill/>
          <a:ln/>
          <a:effectLst>
            <a:outerShdw sx="100000" sy="100000" kx="0" ky="0" algn="bl" rotWithShape="0" blurRad="101600" dist="25400" dir="16200000">
              <a:srgbClr val="00000040">
                <a:alpha val="75000"/>
              </a:srgbClr>
            </a:outerShdw>
          </a:effectLst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44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Decoding the Quantum Realm: From Theory to Technology</a:t>
            </a:r>
            <a:endParaRPr lang="en-US" sz="4400" dirty="0"/>
          </a:p>
        </p:txBody>
      </p:sp>
      <p:sp>
        <p:nvSpPr>
          <p:cNvPr id="6" name="Shape 4"/>
          <p:cNvSpPr/>
          <p:nvPr/>
        </p:nvSpPr>
        <p:spPr>
          <a:xfrm>
            <a:off x="731520" y="3840480"/>
            <a:ext cx="3200400" cy="54864"/>
          </a:xfrm>
          <a:prstGeom prst="rect">
            <a:avLst/>
          </a:prstGeom>
          <a:solidFill>
            <a:srgbClr val="FFFFFF">
              <a:alpha val="5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731520" y="411480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FFFFFF">
                    <a:alpha val="60000"/>
                  </a:srgb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QUANTUM GRADIENT THEME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3" name="Shape 1"/>
          <p:cNvSpPr/>
          <p:nvPr/>
        </p:nvSpPr>
        <p:spPr>
          <a:xfrm>
            <a:off x="7315200" y="457200"/>
            <a:ext cx="1463040" cy="1463040"/>
          </a:xfrm>
          <a:prstGeom prst="ellipse">
            <a:avLst/>
          </a:prstGeom>
          <a:solidFill>
            <a:srgbClr val="93C5FD">
              <a:alpha val="1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772400" y="4754880"/>
            <a:ext cx="914400" cy="914400"/>
          </a:xfrm>
          <a:prstGeom prst="ellipse">
            <a:avLst/>
          </a:prstGeom>
          <a:solidFill>
            <a:srgbClr val="6366F1">
              <a:alpha val="12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457200" y="182880"/>
            <a:ext cx="1828800" cy="2011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0" dirty="0">
                <a:solidFill>
                  <a:srgbClr val="6366F1">
                    <a:alpha val="75000"/>
                  </a:srgbClr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“</a:t>
            </a:r>
            <a:endParaRPr lang="en-US" sz="13000" dirty="0"/>
          </a:p>
        </p:txBody>
      </p:sp>
      <p:sp>
        <p:nvSpPr>
          <p:cNvPr id="6" name="Text 4"/>
          <p:cNvSpPr/>
          <p:nvPr/>
        </p:nvSpPr>
        <p:spPr>
          <a:xfrm>
            <a:off x="1097280" y="1645920"/>
            <a:ext cx="5486400" cy="2926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ct val="150000"/>
              </a:lnSpc>
              <a:buNone/>
            </a:pPr>
            <a:r>
              <a:rPr lang="en-US" sz="2200" i="1" dirty="0">
                <a:solidFill>
                  <a:srgbClr val="FFFFF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Anyone who is not shocked by quantum theory has not understood it.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3200400" y="4709160"/>
            <a:ext cx="2743200" cy="36576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8" name="Text 6"/>
          <p:cNvSpPr/>
          <p:nvPr/>
        </p:nvSpPr>
        <p:spPr>
          <a:xfrm>
            <a:off x="914400" y="489204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93C5F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-- Niels Bohr</a:t>
            </a:r>
            <a:endParaRPr lang="en-US" sz="13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3680" y="1463040"/>
            <a:ext cx="2286000" cy="3200400"/>
          </a:xfrm>
          <a:prstGeom prst="ellipse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8366760" y="5897880"/>
            <a:ext cx="457200" cy="457200"/>
          </a:xfrm>
          <a:prstGeom prst="ellipse">
            <a:avLst/>
          </a:prstGeom>
          <a:solidFill>
            <a:srgbClr val="6366F1"/>
          </a:solidFill>
          <a:ln/>
        </p:spPr>
      </p:sp>
      <p:sp>
        <p:nvSpPr>
          <p:cNvPr id="11" name="Text 8"/>
          <p:cNvSpPr/>
          <p:nvPr/>
        </p:nvSpPr>
        <p:spPr>
          <a:xfrm>
            <a:off x="8366760" y="589788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</a:rPr>
              <a:t>9</a:t>
            </a:r>
            <a:endParaRPr lang="en-US" sz="1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960120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4" name="Text 2"/>
          <p:cNvSpPr/>
          <p:nvPr/>
        </p:nvSpPr>
        <p:spPr>
          <a:xfrm>
            <a:off x="548640" y="109728"/>
            <a:ext cx="77724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Quantum Revolution History</a:t>
            </a:r>
            <a:endParaRPr lang="en-US" sz="2400" dirty="0"/>
          </a:p>
        </p:txBody>
      </p:sp>
      <p:sp>
        <p:nvSpPr>
          <p:cNvPr id="5" name="Shape 3"/>
          <p:cNvSpPr/>
          <p:nvPr/>
        </p:nvSpPr>
        <p:spPr>
          <a:xfrm>
            <a:off x="731520" y="3474720"/>
            <a:ext cx="7680960" cy="45720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6" name="Shape 4"/>
          <p:cNvSpPr/>
          <p:nvPr/>
        </p:nvSpPr>
        <p:spPr>
          <a:xfrm>
            <a:off x="914400" y="3337560"/>
            <a:ext cx="365760" cy="365760"/>
          </a:xfrm>
          <a:prstGeom prst="ellipse">
            <a:avLst/>
          </a:prstGeom>
          <a:solidFill>
            <a:srgbClr val="6366F1"/>
          </a:solidFill>
          <a:ln w="25400">
            <a:solidFill>
              <a:srgbClr val="FFFFFF"/>
            </a:solidFill>
            <a:prstDash val="solid"/>
          </a:ln>
          <a:effectLst>
            <a:outerShdw sx="100000" sy="100000" kx="0" ky="0" algn="bl" rotWithShape="0" blurRad="38100" dist="12700" dir="16200000">
              <a:srgbClr val="00000018">
                <a:alpha val="75000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1088136" y="2560320"/>
            <a:ext cx="18288" cy="777240"/>
          </a:xfrm>
          <a:prstGeom prst="rect">
            <a:avLst/>
          </a:prstGeom>
          <a:solidFill>
            <a:srgbClr val="5E7ACA"/>
          </a:solidFill>
          <a:ln/>
        </p:spPr>
      </p:sp>
      <p:sp>
        <p:nvSpPr>
          <p:cNvPr id="8" name="Shape 6"/>
          <p:cNvSpPr/>
          <p:nvPr/>
        </p:nvSpPr>
        <p:spPr>
          <a:xfrm>
            <a:off x="594360" y="1920240"/>
            <a:ext cx="1005840" cy="411480"/>
          </a:xfrm>
          <a:prstGeom prst="roundRect">
            <a:avLst>
              <a:gd name="adj" fmla="val 13333"/>
            </a:avLst>
          </a:prstGeom>
          <a:solidFill>
            <a:srgbClr val="6366F1"/>
          </a:solidFill>
          <a:ln/>
        </p:spPr>
      </p:sp>
      <p:sp>
        <p:nvSpPr>
          <p:cNvPr id="9" name="Text 7"/>
          <p:cNvSpPr/>
          <p:nvPr/>
        </p:nvSpPr>
        <p:spPr>
          <a:xfrm>
            <a:off x="594360" y="1920240"/>
            <a:ext cx="10058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1900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57200" y="2377440"/>
            <a:ext cx="128016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Max Planck introduces the concept of quantized energy, solving the black-body radiation problem and laying the foundation for quantum theory.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2377440" y="3337560"/>
            <a:ext cx="365760" cy="365760"/>
          </a:xfrm>
          <a:prstGeom prst="ellipse">
            <a:avLst/>
          </a:prstGeom>
          <a:solidFill>
            <a:srgbClr val="6366F1"/>
          </a:solidFill>
          <a:ln w="25400">
            <a:solidFill>
              <a:srgbClr val="FFFFFF"/>
            </a:solidFill>
            <a:prstDash val="solid"/>
          </a:ln>
          <a:effectLst>
            <a:outerShdw sx="100000" sy="100000" kx="0" ky="0" algn="bl" rotWithShape="0" blurRad="38100" dist="12700" dir="16200000">
              <a:srgbClr val="00000018">
                <a:alpha val="75000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2551176" y="3749040"/>
            <a:ext cx="18288" cy="777240"/>
          </a:xfrm>
          <a:prstGeom prst="rect">
            <a:avLst/>
          </a:prstGeom>
          <a:solidFill>
            <a:srgbClr val="5E7ACA"/>
          </a:solidFill>
          <a:ln/>
        </p:spPr>
      </p:sp>
      <p:sp>
        <p:nvSpPr>
          <p:cNvPr id="13" name="Shape 11"/>
          <p:cNvSpPr/>
          <p:nvPr/>
        </p:nvSpPr>
        <p:spPr>
          <a:xfrm>
            <a:off x="2057400" y="4572000"/>
            <a:ext cx="1005840" cy="411480"/>
          </a:xfrm>
          <a:prstGeom prst="roundRect">
            <a:avLst>
              <a:gd name="adj" fmla="val 13333"/>
            </a:avLst>
          </a:prstGeom>
          <a:solidFill>
            <a:srgbClr val="6366F1"/>
          </a:solidFill>
          <a:ln/>
        </p:spPr>
      </p:sp>
      <p:sp>
        <p:nvSpPr>
          <p:cNvPr id="14" name="Text 12"/>
          <p:cNvSpPr/>
          <p:nvPr/>
        </p:nvSpPr>
        <p:spPr>
          <a:xfrm>
            <a:off x="2057400" y="4572000"/>
            <a:ext cx="10058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1926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1920240" y="4023360"/>
            <a:ext cx="128016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Erwin Schrödinger publishes the Schrödinger equation, a cornerstone of quantum mechanics, describing how quantum systems evolve over time.</a:t>
            </a:r>
            <a:endParaRPr lang="en-US" sz="900" dirty="0"/>
          </a:p>
        </p:txBody>
      </p:sp>
      <p:sp>
        <p:nvSpPr>
          <p:cNvPr id="16" name="Shape 14"/>
          <p:cNvSpPr/>
          <p:nvPr/>
        </p:nvSpPr>
        <p:spPr>
          <a:xfrm>
            <a:off x="3840480" y="3337560"/>
            <a:ext cx="365760" cy="365760"/>
          </a:xfrm>
          <a:prstGeom prst="ellipse">
            <a:avLst/>
          </a:prstGeom>
          <a:solidFill>
            <a:srgbClr val="6366F1"/>
          </a:solidFill>
          <a:ln w="25400">
            <a:solidFill>
              <a:srgbClr val="FFFFFF"/>
            </a:solidFill>
            <a:prstDash val="solid"/>
          </a:ln>
          <a:effectLst>
            <a:outerShdw sx="100000" sy="100000" kx="0" ky="0" algn="bl" rotWithShape="0" blurRad="38100" dist="12700" dir="16200000">
              <a:srgbClr val="00000018">
                <a:alpha val="75000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4014216" y="2560320"/>
            <a:ext cx="18288" cy="777240"/>
          </a:xfrm>
          <a:prstGeom prst="rect">
            <a:avLst/>
          </a:prstGeom>
          <a:solidFill>
            <a:srgbClr val="5E7ACA"/>
          </a:solidFill>
          <a:ln/>
        </p:spPr>
      </p:sp>
      <p:sp>
        <p:nvSpPr>
          <p:cNvPr id="18" name="Shape 16"/>
          <p:cNvSpPr/>
          <p:nvPr/>
        </p:nvSpPr>
        <p:spPr>
          <a:xfrm>
            <a:off x="3520440" y="1920240"/>
            <a:ext cx="1005840" cy="411480"/>
          </a:xfrm>
          <a:prstGeom prst="roundRect">
            <a:avLst>
              <a:gd name="adj" fmla="val 13333"/>
            </a:avLst>
          </a:prstGeom>
          <a:solidFill>
            <a:srgbClr val="6366F1"/>
          </a:solidFill>
          <a:ln/>
        </p:spPr>
      </p:sp>
      <p:sp>
        <p:nvSpPr>
          <p:cNvPr id="19" name="Text 17"/>
          <p:cNvSpPr/>
          <p:nvPr/>
        </p:nvSpPr>
        <p:spPr>
          <a:xfrm>
            <a:off x="3520440" y="1920240"/>
            <a:ext cx="10058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1935</a:t>
            </a:r>
            <a:endParaRPr lang="en-US" sz="1000" dirty="0"/>
          </a:p>
        </p:txBody>
      </p:sp>
      <p:sp>
        <p:nvSpPr>
          <p:cNvPr id="20" name="Text 18"/>
          <p:cNvSpPr/>
          <p:nvPr/>
        </p:nvSpPr>
        <p:spPr>
          <a:xfrm>
            <a:off x="3383280" y="2377440"/>
            <a:ext cx="128016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Einstein, Podolsky, and Rosen (EPR) introduce the EPR paradox, questioning the completeness of quantum mechanics and sparking debates about entanglement.</a:t>
            </a:r>
            <a:endParaRPr lang="en-US" sz="900" dirty="0"/>
          </a:p>
        </p:txBody>
      </p:sp>
      <p:sp>
        <p:nvSpPr>
          <p:cNvPr id="21" name="Shape 19"/>
          <p:cNvSpPr/>
          <p:nvPr/>
        </p:nvSpPr>
        <p:spPr>
          <a:xfrm>
            <a:off x="5303520" y="3337560"/>
            <a:ext cx="365760" cy="365760"/>
          </a:xfrm>
          <a:prstGeom prst="ellipse">
            <a:avLst/>
          </a:prstGeom>
          <a:solidFill>
            <a:srgbClr val="6366F1"/>
          </a:solidFill>
          <a:ln w="25400">
            <a:solidFill>
              <a:srgbClr val="FFFFFF"/>
            </a:solidFill>
            <a:prstDash val="solid"/>
          </a:ln>
          <a:effectLst>
            <a:outerShdw sx="100000" sy="100000" kx="0" ky="0" algn="bl" rotWithShape="0" blurRad="38100" dist="12700" dir="16200000">
              <a:srgbClr val="00000018">
                <a:alpha val="75000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5477256" y="3749040"/>
            <a:ext cx="18288" cy="777240"/>
          </a:xfrm>
          <a:prstGeom prst="rect">
            <a:avLst/>
          </a:prstGeom>
          <a:solidFill>
            <a:srgbClr val="5E7ACA"/>
          </a:solidFill>
          <a:ln/>
        </p:spPr>
      </p:sp>
      <p:sp>
        <p:nvSpPr>
          <p:cNvPr id="23" name="Shape 21"/>
          <p:cNvSpPr/>
          <p:nvPr/>
        </p:nvSpPr>
        <p:spPr>
          <a:xfrm>
            <a:off x="4983480" y="4572000"/>
            <a:ext cx="1005840" cy="411480"/>
          </a:xfrm>
          <a:prstGeom prst="roundRect">
            <a:avLst>
              <a:gd name="adj" fmla="val 13333"/>
            </a:avLst>
          </a:prstGeom>
          <a:solidFill>
            <a:srgbClr val="6366F1"/>
          </a:solidFill>
          <a:ln/>
        </p:spPr>
      </p:sp>
      <p:sp>
        <p:nvSpPr>
          <p:cNvPr id="24" name="Text 22"/>
          <p:cNvSpPr/>
          <p:nvPr/>
        </p:nvSpPr>
        <p:spPr>
          <a:xfrm>
            <a:off x="4983480" y="4572000"/>
            <a:ext cx="10058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Late 20th Century</a:t>
            </a:r>
            <a:endParaRPr lang="en-US" sz="1000" dirty="0"/>
          </a:p>
        </p:txBody>
      </p:sp>
      <p:sp>
        <p:nvSpPr>
          <p:cNvPr id="25" name="Text 23"/>
          <p:cNvSpPr/>
          <p:nvPr/>
        </p:nvSpPr>
        <p:spPr>
          <a:xfrm>
            <a:off x="4846320" y="4023360"/>
            <a:ext cx="128016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Development of semiconductor technology and lasers, leveraging quantum mechanics for practical applications in electronics and photonics.</a:t>
            </a:r>
            <a:endParaRPr lang="en-US" sz="900" dirty="0"/>
          </a:p>
        </p:txBody>
      </p:sp>
      <p:sp>
        <p:nvSpPr>
          <p:cNvPr id="26" name="Shape 24"/>
          <p:cNvSpPr/>
          <p:nvPr/>
        </p:nvSpPr>
        <p:spPr>
          <a:xfrm>
            <a:off x="6766560" y="3337560"/>
            <a:ext cx="365760" cy="365760"/>
          </a:xfrm>
          <a:prstGeom prst="ellipse">
            <a:avLst/>
          </a:prstGeom>
          <a:solidFill>
            <a:srgbClr val="6366F1"/>
          </a:solidFill>
          <a:ln w="25400">
            <a:solidFill>
              <a:srgbClr val="FFFFFF"/>
            </a:solidFill>
            <a:prstDash val="solid"/>
          </a:ln>
          <a:effectLst>
            <a:outerShdw sx="100000" sy="100000" kx="0" ky="0" algn="bl" rotWithShape="0" blurRad="38100" dist="12700" dir="16200000">
              <a:srgbClr val="00000018">
                <a:alpha val="75000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6940296" y="2560320"/>
            <a:ext cx="18288" cy="777240"/>
          </a:xfrm>
          <a:prstGeom prst="rect">
            <a:avLst/>
          </a:prstGeom>
          <a:solidFill>
            <a:srgbClr val="5E7ACA"/>
          </a:solidFill>
          <a:ln/>
        </p:spPr>
      </p:sp>
      <p:sp>
        <p:nvSpPr>
          <p:cNvPr id="28" name="Shape 26"/>
          <p:cNvSpPr/>
          <p:nvPr/>
        </p:nvSpPr>
        <p:spPr>
          <a:xfrm>
            <a:off x="6446520" y="1920240"/>
            <a:ext cx="1005840" cy="411480"/>
          </a:xfrm>
          <a:prstGeom prst="roundRect">
            <a:avLst>
              <a:gd name="adj" fmla="val 13333"/>
            </a:avLst>
          </a:prstGeom>
          <a:solidFill>
            <a:srgbClr val="6366F1"/>
          </a:solidFill>
          <a:ln/>
        </p:spPr>
      </p:sp>
      <p:sp>
        <p:nvSpPr>
          <p:cNvPr id="29" name="Text 27"/>
          <p:cNvSpPr/>
          <p:nvPr/>
        </p:nvSpPr>
        <p:spPr>
          <a:xfrm>
            <a:off x="6446520" y="1920240"/>
            <a:ext cx="10058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2010s-Present</a:t>
            </a:r>
            <a:endParaRPr lang="en-US" sz="1000" dirty="0"/>
          </a:p>
        </p:txBody>
      </p:sp>
      <p:sp>
        <p:nvSpPr>
          <p:cNvPr id="30" name="Text 28"/>
          <p:cNvSpPr/>
          <p:nvPr/>
        </p:nvSpPr>
        <p:spPr>
          <a:xfrm>
            <a:off x="6309360" y="2377440"/>
            <a:ext cx="128016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Rapid advancement in quantum computing and quantum cryptography, with ongoing efforts to build scalable quantum computers and secure communication networks.</a:t>
            </a:r>
            <a:endParaRPr lang="en-US" sz="900" dirty="0"/>
          </a:p>
        </p:txBody>
      </p:sp>
      <p:sp>
        <p:nvSpPr>
          <p:cNvPr id="31" name="Shape 29"/>
          <p:cNvSpPr/>
          <p:nvPr/>
        </p:nvSpPr>
        <p:spPr>
          <a:xfrm>
            <a:off x="8366760" y="5897880"/>
            <a:ext cx="457200" cy="457200"/>
          </a:xfrm>
          <a:prstGeom prst="ellipse">
            <a:avLst/>
          </a:prstGeom>
          <a:solidFill>
            <a:srgbClr val="6366F1"/>
          </a:solidFill>
          <a:ln/>
        </p:spPr>
      </p:sp>
      <p:sp>
        <p:nvSpPr>
          <p:cNvPr id="32" name="Text 30"/>
          <p:cNvSpPr/>
          <p:nvPr/>
        </p:nvSpPr>
        <p:spPr>
          <a:xfrm>
            <a:off x="8366760" y="589788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</a:rPr>
              <a:t>10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636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366F1">
              <a:alpha val="7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14400" y="1645920"/>
            <a:ext cx="7315200" cy="2286000"/>
          </a:xfrm>
          <a:prstGeom prst="rect">
            <a:avLst/>
          </a:prstGeom>
          <a:noFill/>
          <a:ln/>
          <a:effectLst>
            <a:outerShdw sx="100000" sy="100000" kx="0" ky="0" algn="bl" rotWithShape="0" blurRad="76200" dist="25400" dir="16200000">
              <a:srgbClr val="00000060">
                <a:alpha val="75000"/>
              </a:srgbClr>
            </a:outerShdw>
          </a:effectLst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2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Entering the Quantum World</a:t>
            </a:r>
            <a:endParaRPr lang="en-US" sz="4200" dirty="0"/>
          </a:p>
        </p:txBody>
      </p:sp>
      <p:sp>
        <p:nvSpPr>
          <p:cNvPr id="5" name="Shape 2"/>
          <p:cNvSpPr/>
          <p:nvPr/>
        </p:nvSpPr>
        <p:spPr>
          <a:xfrm>
            <a:off x="3200400" y="3931920"/>
            <a:ext cx="2743200" cy="36576"/>
          </a:xfrm>
          <a:prstGeom prst="rect">
            <a:avLst/>
          </a:prstGeom>
          <a:solidFill>
            <a:srgbClr val="FFFFFF">
              <a:alpha val="5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14400" y="41148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journey into the bizarre and groundbreaking science that governs the universe at its smallest scales.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29600" y="0"/>
            <a:ext cx="914400" cy="6858000"/>
          </a:xfrm>
          <a:prstGeom prst="rect">
            <a:avLst/>
          </a:prstGeom>
          <a:solidFill>
            <a:srgbClr val="6366F1">
              <a:alpha val="8000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-548640" y="-548640"/>
            <a:ext cx="1645920" cy="1645920"/>
          </a:xfrm>
          <a:prstGeom prst="ellipse">
            <a:avLst/>
          </a:prstGeom>
          <a:solidFill>
            <a:srgbClr val="93C5FD">
              <a:alpha val="10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0" y="0"/>
            <a:ext cx="12192000" cy="960120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5" name="Text 3"/>
          <p:cNvSpPr/>
          <p:nvPr/>
        </p:nvSpPr>
        <p:spPr>
          <a:xfrm>
            <a:off x="548640" y="109728"/>
            <a:ext cx="77724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Fundamental Concepts of Quantum Mechanics</a:t>
            </a:r>
            <a:endParaRPr lang="en-US" sz="2400" dirty="0"/>
          </a:p>
        </p:txBody>
      </p:sp>
      <p:sp>
        <p:nvSpPr>
          <p:cNvPr id="6" name="Shape 4"/>
          <p:cNvSpPr/>
          <p:nvPr/>
        </p:nvSpPr>
        <p:spPr>
          <a:xfrm>
            <a:off x="457200" y="1188720"/>
            <a:ext cx="5029200" cy="4846320"/>
          </a:xfrm>
          <a:prstGeom prst="roundRect">
            <a:avLst>
              <a:gd name="adj" fmla="val 2264"/>
            </a:avLst>
          </a:prstGeom>
          <a:solidFill>
            <a:srgbClr val="2E4B9A">
              <a:alpha val="70000"/>
            </a:srgbClr>
          </a:solidFill>
          <a:ln w="6350">
            <a:solidFill>
              <a:srgbClr val="617EC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22960" y="1463040"/>
            <a:ext cx="4297680" cy="4297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1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Quantum mechanics diverges dramatically from classical physics by asserting that certain properties of a bound system, like energy and momentum, are quantized, existing only in discrete values.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This quantization means that energy levels are not continuous but rather occur in specific, defined steps similar to climbing a staircase rather than a ramp.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Wave-particle duality challenges our intuitive understanding, suggesting that particles, like electrons, can exhibit both wave-like and particle-like behaviors depending on how they are observed.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4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Superposition describes the ability of a quantum system to exist in multiple states simultaneously until measured, at which point it collapses into a single, definite state.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5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Quantum entanglement allows two or more particles to become linked in such a way that they share the same fate, no matter how far apart they are, enabling instantaneous correlation.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5577840" y="1554480"/>
            <a:ext cx="3383280" cy="3840480"/>
          </a:xfrm>
          <a:prstGeom prst="roundRect">
            <a:avLst>
              <a:gd name="adj" fmla="val 4054"/>
            </a:avLst>
          </a:prstGeom>
          <a:solidFill>
            <a:srgbClr val="6366F1">
              <a:alpha val="20000"/>
            </a:srgbClr>
          </a:solidFill>
          <a:ln w="12700">
            <a:solidFill>
              <a:srgbClr val="6366F1"/>
            </a:solidFill>
            <a:prstDash val="solid"/>
          </a:ln>
        </p:spPr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69280" y="1645920"/>
            <a:ext cx="3200400" cy="3657600"/>
          </a:xfrm>
          <a:prstGeom prst="ellipse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8366760" y="5897880"/>
            <a:ext cx="457200" cy="457200"/>
          </a:xfrm>
          <a:prstGeom prst="ellipse">
            <a:avLst/>
          </a:prstGeom>
          <a:solidFill>
            <a:srgbClr val="6366F1"/>
          </a:solidFill>
          <a:ln/>
        </p:spPr>
      </p:sp>
      <p:sp>
        <p:nvSpPr>
          <p:cNvPr id="11" name="Text 8"/>
          <p:cNvSpPr/>
          <p:nvPr/>
        </p:nvSpPr>
        <p:spPr>
          <a:xfrm>
            <a:off x="8366760" y="589788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</a:rPr>
              <a:t>2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636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366F1">
              <a:alpha val="7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14400" y="1645920"/>
            <a:ext cx="7315200" cy="2286000"/>
          </a:xfrm>
          <a:prstGeom prst="rect">
            <a:avLst/>
          </a:prstGeom>
          <a:noFill/>
          <a:ln/>
          <a:effectLst>
            <a:outerShdw sx="100000" sy="100000" kx="0" ky="0" algn="bl" rotWithShape="0" blurRad="76200" dist="25400" dir="16200000">
              <a:srgbClr val="00000060">
                <a:alpha val="75000"/>
              </a:srgbClr>
            </a:outerShdw>
          </a:effectLst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2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Core Equations and Principles</a:t>
            </a:r>
            <a:endParaRPr lang="en-US" sz="4200" dirty="0"/>
          </a:p>
        </p:txBody>
      </p:sp>
      <p:sp>
        <p:nvSpPr>
          <p:cNvPr id="5" name="Shape 2"/>
          <p:cNvSpPr/>
          <p:nvPr/>
        </p:nvSpPr>
        <p:spPr>
          <a:xfrm>
            <a:off x="3200400" y="3931920"/>
            <a:ext cx="2743200" cy="36576"/>
          </a:xfrm>
          <a:prstGeom prst="rect">
            <a:avLst/>
          </a:prstGeom>
          <a:solidFill>
            <a:srgbClr val="FFFFFF">
              <a:alpha val="5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14400" y="41148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Unveiling the mathematical framework and guiding principles that underpin quantum phenomena.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3" name="Shape 1"/>
          <p:cNvSpPr/>
          <p:nvPr/>
        </p:nvSpPr>
        <p:spPr>
          <a:xfrm>
            <a:off x="7315200" y="457200"/>
            <a:ext cx="1463040" cy="1463040"/>
          </a:xfrm>
          <a:prstGeom prst="ellipse">
            <a:avLst/>
          </a:prstGeom>
          <a:solidFill>
            <a:srgbClr val="93C5FD">
              <a:alpha val="1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772400" y="4754880"/>
            <a:ext cx="914400" cy="914400"/>
          </a:xfrm>
          <a:prstGeom prst="ellipse">
            <a:avLst/>
          </a:prstGeom>
          <a:solidFill>
            <a:srgbClr val="6366F1">
              <a:alpha val="12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0" y="0"/>
            <a:ext cx="12192000" cy="960120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6" name="Text 4"/>
          <p:cNvSpPr/>
          <p:nvPr/>
        </p:nvSpPr>
        <p:spPr>
          <a:xfrm>
            <a:off x="548640" y="109728"/>
            <a:ext cx="77724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The Schrödinger Equation: A Quantum Cornerstone</a:t>
            </a:r>
            <a:endParaRPr lang="en-US" sz="2400" dirty="0"/>
          </a:p>
        </p:txBody>
      </p:sp>
      <p:sp>
        <p:nvSpPr>
          <p:cNvPr id="7" name="Shape 5"/>
          <p:cNvSpPr/>
          <p:nvPr/>
        </p:nvSpPr>
        <p:spPr>
          <a:xfrm>
            <a:off x="457200" y="1188720"/>
            <a:ext cx="5029200" cy="4846320"/>
          </a:xfrm>
          <a:prstGeom prst="roundRect">
            <a:avLst>
              <a:gd name="adj" fmla="val 2264"/>
            </a:avLst>
          </a:prstGeom>
          <a:solidFill>
            <a:srgbClr val="2E4B9A">
              <a:alpha val="70000"/>
            </a:srgbClr>
          </a:solidFill>
          <a:ln w="6350">
            <a:solidFill>
              <a:srgbClr val="617ECD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22960" y="1463040"/>
            <a:ext cx="4297680" cy="4297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1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The time-dependent Schrödinger equation is pivotal in quantum mechanics, illustrating how the quantum state of a physical system evolves over time by describing the wave function.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Solutions to the Schrödinger equation provide insight into the allowed energy levels and probabilities of finding a particle in a particular state, revealing the underlying quantum dynamics.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The equation’s solutions are complex-valued functions, reflecting the probabilistic nature of quantum mechanics and indicating that the wave function itself is not directly observable.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4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Time-independent versions simplify analysis for systems where the potential energy doesn't change with time, aiding in understanding stationary states like atomic electron configurations.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5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Advanced numerical methods are often required to solve the Schrödinger equation for complex systems, enabling researchers to simulate and predict quantum behaviors and system properties.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5577840" y="1554480"/>
            <a:ext cx="3383280" cy="3840480"/>
          </a:xfrm>
          <a:prstGeom prst="roundRect">
            <a:avLst>
              <a:gd name="adj" fmla="val 4054"/>
            </a:avLst>
          </a:prstGeom>
          <a:solidFill>
            <a:srgbClr val="6366F1">
              <a:alpha val="20000"/>
            </a:srgbClr>
          </a:solidFill>
          <a:ln w="12700">
            <a:solidFill>
              <a:srgbClr val="6366F1"/>
            </a:solidFill>
            <a:prstDash val="solid"/>
          </a:ln>
        </p:spPr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69280" y="1645920"/>
            <a:ext cx="3200400" cy="3657600"/>
          </a:xfrm>
          <a:prstGeom prst="ellipse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8366760" y="5897880"/>
            <a:ext cx="457200" cy="457200"/>
          </a:xfrm>
          <a:prstGeom prst="ellipse">
            <a:avLst/>
          </a:prstGeom>
          <a:solidFill>
            <a:srgbClr val="6366F1"/>
          </a:solidFill>
          <a:ln/>
        </p:spPr>
      </p:sp>
      <p:sp>
        <p:nvSpPr>
          <p:cNvPr id="12" name="Text 9"/>
          <p:cNvSpPr/>
          <p:nvPr/>
        </p:nvSpPr>
        <p:spPr>
          <a:xfrm>
            <a:off x="8366760" y="589788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</a:rPr>
              <a:t>4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858000" y="-1371600"/>
            <a:ext cx="3657600" cy="3657600"/>
          </a:xfrm>
          <a:prstGeom prst="ellipse">
            <a:avLst/>
          </a:prstGeom>
          <a:solidFill>
            <a:srgbClr val="6366F1">
              <a:alpha val="8000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7498080" y="182880"/>
            <a:ext cx="2286000" cy="2286000"/>
          </a:xfrm>
          <a:prstGeom prst="ellipse">
            <a:avLst/>
          </a:prstGeom>
          <a:solidFill>
            <a:srgbClr val="93C5FD">
              <a:alpha val="10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-1371600" y="3657600"/>
            <a:ext cx="2743200" cy="2743200"/>
          </a:xfrm>
          <a:prstGeom prst="ellipse">
            <a:avLst/>
          </a:prstGeom>
          <a:solidFill>
            <a:srgbClr val="6366F1">
              <a:alpha val="7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0" y="0"/>
            <a:ext cx="12192000" cy="960120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6" name="Text 4"/>
          <p:cNvSpPr/>
          <p:nvPr/>
        </p:nvSpPr>
        <p:spPr>
          <a:xfrm>
            <a:off x="548640" y="109728"/>
            <a:ext cx="77724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Uncertainty and Measurement Paradoxes</a:t>
            </a:r>
            <a:endParaRPr lang="en-US" sz="2400" dirty="0"/>
          </a:p>
        </p:txBody>
      </p:sp>
      <p:sp>
        <p:nvSpPr>
          <p:cNvPr id="7" name="Shape 5"/>
          <p:cNvSpPr/>
          <p:nvPr/>
        </p:nvSpPr>
        <p:spPr>
          <a:xfrm>
            <a:off x="457200" y="1188720"/>
            <a:ext cx="5029200" cy="4846320"/>
          </a:xfrm>
          <a:prstGeom prst="roundRect">
            <a:avLst>
              <a:gd name="adj" fmla="val 2264"/>
            </a:avLst>
          </a:prstGeom>
          <a:solidFill>
            <a:srgbClr val="2E4B9A">
              <a:alpha val="70000"/>
            </a:srgbClr>
          </a:solidFill>
          <a:ln w="6350">
            <a:solidFill>
              <a:srgbClr val="617ECD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22960" y="1463040"/>
            <a:ext cx="4297680" cy="4297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1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The Heisenberg uncertainty principle establishes a fundamental limit on the precision with which certain pairs of physical properties of a particle, such as position and momentum, can be known simultaneously.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This principle isn't just a limitation of measurement technology; it's an inherent property of quantum systems, meaning the more accurately one property is known, the less accurately the other can be.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The act of measurement profoundly influences quantum systems, causing them to collapse from a superposition of states into a single, definite state, directly affecting the observed reality.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4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Quantum tunneling describes the probability of a particle passing through a potential barrier even when it doesn't have sufficient energy, enabling processes such as nuclear fusion in stars.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5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Bell's theorem and experimental tests confirm that quantum mechanics violates local realism, suggesting that entangled particles are correlated in ways that cannot be explained by classical physics.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5577840" y="1554480"/>
            <a:ext cx="3383280" cy="3840480"/>
          </a:xfrm>
          <a:prstGeom prst="roundRect">
            <a:avLst>
              <a:gd name="adj" fmla="val 4054"/>
            </a:avLst>
          </a:prstGeom>
          <a:solidFill>
            <a:srgbClr val="6366F1">
              <a:alpha val="20000"/>
            </a:srgbClr>
          </a:solidFill>
          <a:ln w="12700">
            <a:solidFill>
              <a:srgbClr val="6366F1"/>
            </a:solidFill>
            <a:prstDash val="solid"/>
          </a:ln>
        </p:spPr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69280" y="1645920"/>
            <a:ext cx="3200400" cy="3657600"/>
          </a:xfrm>
          <a:prstGeom prst="ellipse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8366760" y="5897880"/>
            <a:ext cx="457200" cy="457200"/>
          </a:xfrm>
          <a:prstGeom prst="ellipse">
            <a:avLst/>
          </a:prstGeom>
          <a:solidFill>
            <a:srgbClr val="6366F1"/>
          </a:solidFill>
          <a:ln/>
        </p:spPr>
      </p:sp>
      <p:sp>
        <p:nvSpPr>
          <p:cNvPr id="12" name="Text 9"/>
          <p:cNvSpPr/>
          <p:nvPr/>
        </p:nvSpPr>
        <p:spPr>
          <a:xfrm>
            <a:off x="8366760" y="589788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</a:rPr>
              <a:t>5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636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366F1">
              <a:alpha val="7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14400" y="1645920"/>
            <a:ext cx="7315200" cy="2286000"/>
          </a:xfrm>
          <a:prstGeom prst="rect">
            <a:avLst/>
          </a:prstGeom>
          <a:noFill/>
          <a:ln/>
          <a:effectLst>
            <a:outerShdw sx="100000" sy="100000" kx="0" ky="0" algn="bl" rotWithShape="0" blurRad="76200" dist="25400" dir="16200000">
              <a:srgbClr val="00000060">
                <a:alpha val="75000"/>
              </a:srgbClr>
            </a:outerShdw>
          </a:effectLst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2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Real-World Quantum Applications</a:t>
            </a:r>
            <a:endParaRPr lang="en-US" sz="4200" dirty="0"/>
          </a:p>
        </p:txBody>
      </p:sp>
      <p:sp>
        <p:nvSpPr>
          <p:cNvPr id="5" name="Shape 2"/>
          <p:cNvSpPr/>
          <p:nvPr/>
        </p:nvSpPr>
        <p:spPr>
          <a:xfrm>
            <a:off x="3200400" y="3931920"/>
            <a:ext cx="2743200" cy="36576"/>
          </a:xfrm>
          <a:prstGeom prst="rect">
            <a:avLst/>
          </a:prstGeom>
          <a:solidFill>
            <a:srgbClr val="FFFFFF">
              <a:alpha val="5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14400" y="41148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The transformative impact of quantum mechanics on modern technology and future innovations.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29600" y="0"/>
            <a:ext cx="914400" cy="6858000"/>
          </a:xfrm>
          <a:prstGeom prst="rect">
            <a:avLst/>
          </a:prstGeom>
          <a:solidFill>
            <a:srgbClr val="6366F1">
              <a:alpha val="8000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-548640" y="-548640"/>
            <a:ext cx="1645920" cy="1645920"/>
          </a:xfrm>
          <a:prstGeom prst="ellipse">
            <a:avLst/>
          </a:prstGeom>
          <a:solidFill>
            <a:srgbClr val="93C5FD">
              <a:alpha val="10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0" y="0"/>
            <a:ext cx="12192000" cy="960120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5" name="Text 3"/>
          <p:cNvSpPr/>
          <p:nvPr/>
        </p:nvSpPr>
        <p:spPr>
          <a:xfrm>
            <a:off x="548640" y="109728"/>
            <a:ext cx="77724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Applications of Quantum Mechanics Across Industries</a:t>
            </a:r>
            <a:endParaRPr lang="en-US" sz="2400" dirty="0"/>
          </a:p>
        </p:txBody>
      </p:sp>
      <p:sp>
        <p:nvSpPr>
          <p:cNvPr id="6" name="Shape 4"/>
          <p:cNvSpPr/>
          <p:nvPr/>
        </p:nvSpPr>
        <p:spPr>
          <a:xfrm>
            <a:off x="457200" y="1188720"/>
            <a:ext cx="5029200" cy="4846320"/>
          </a:xfrm>
          <a:prstGeom prst="roundRect">
            <a:avLst>
              <a:gd name="adj" fmla="val 2264"/>
            </a:avLst>
          </a:prstGeom>
          <a:solidFill>
            <a:srgbClr val="2E4B9A">
              <a:alpha val="70000"/>
            </a:srgbClr>
          </a:solidFill>
          <a:ln w="6350">
            <a:solidFill>
              <a:srgbClr val="617EC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22960" y="1463040"/>
            <a:ext cx="4297680" cy="4297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1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Quantum mechanics is indispensable for grasping the behavior of semiconductors in transistors and integrated circuits, forming the foundation of modern computing technology.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Laser technology, crucial in devices from barcode scanners to medical instruments, relies heavily on quantum principles to generate coherent light beams with precise properties.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Magnetic Resonance Imaging (MRI) uses quantum mechanical properties of atomic nuclei to create detailed images of the human body, transforming diagnostics.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4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Advances in quantum computing promise to solve complex problems beyond the reach of classical computers, revolutionizing fields like cryptography and materials science.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Font typeface="+mj-lt"/>
              <a:buAutoNum type="arabicPeriod" startAt="5"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Quantum cryptography offers secure communication methods by leveraging the principles of quantum mechanics to detect eavesdropping attempts, ensuring data privacy and integrity.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5577840" y="1554480"/>
            <a:ext cx="3383280" cy="3840480"/>
          </a:xfrm>
          <a:prstGeom prst="roundRect">
            <a:avLst>
              <a:gd name="adj" fmla="val 4054"/>
            </a:avLst>
          </a:prstGeom>
          <a:solidFill>
            <a:srgbClr val="6366F1">
              <a:alpha val="20000"/>
            </a:srgbClr>
          </a:solidFill>
          <a:ln w="12700">
            <a:solidFill>
              <a:srgbClr val="6366F1"/>
            </a:solidFill>
            <a:prstDash val="solid"/>
          </a:ln>
        </p:spPr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69280" y="1645920"/>
            <a:ext cx="3200400" cy="3657600"/>
          </a:xfrm>
          <a:prstGeom prst="ellipse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8366760" y="5897880"/>
            <a:ext cx="457200" cy="457200"/>
          </a:xfrm>
          <a:prstGeom prst="ellipse">
            <a:avLst/>
          </a:prstGeom>
          <a:solidFill>
            <a:srgbClr val="6366F1"/>
          </a:solidFill>
          <a:ln/>
        </p:spPr>
      </p:sp>
      <p:sp>
        <p:nvSpPr>
          <p:cNvPr id="11" name="Text 8"/>
          <p:cNvSpPr/>
          <p:nvPr/>
        </p:nvSpPr>
        <p:spPr>
          <a:xfrm>
            <a:off x="8366760" y="589788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</a:rPr>
              <a:t>7</a:t>
            </a:r>
            <a:endParaRPr lang="en-US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457200" y="-457200"/>
            <a:ext cx="2011680" cy="2011680"/>
          </a:xfrm>
          <a:prstGeom prst="rtTriangle">
            <a:avLst/>
          </a:prstGeom>
          <a:solidFill>
            <a:srgbClr val="6366F1">
              <a:alpha val="12000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7315200" y="4572000"/>
            <a:ext cx="1828800" cy="1828800"/>
          </a:xfrm>
          <a:prstGeom prst="ellipse">
            <a:avLst/>
          </a:prstGeom>
          <a:solidFill>
            <a:srgbClr val="93C5FD">
              <a:alpha val="10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0" y="0"/>
            <a:ext cx="12192000" cy="960120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5" name="Text 3"/>
          <p:cNvSpPr/>
          <p:nvPr/>
        </p:nvSpPr>
        <p:spPr>
          <a:xfrm>
            <a:off x="548640" y="109728"/>
            <a:ext cx="77724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Quantum Tech: A Rapidly Expanding Market</a:t>
            </a:r>
            <a:endParaRPr lang="en-US" sz="2400" dirty="0"/>
          </a:p>
        </p:txBody>
      </p:sp>
      <p:sp>
        <p:nvSpPr>
          <p:cNvPr id="6" name="Shape 4"/>
          <p:cNvSpPr/>
          <p:nvPr/>
        </p:nvSpPr>
        <p:spPr>
          <a:xfrm>
            <a:off x="365760" y="1554480"/>
            <a:ext cx="2926080" cy="4297680"/>
          </a:xfrm>
          <a:prstGeom prst="roundRect">
            <a:avLst>
              <a:gd name="adj" fmla="val 4688"/>
            </a:avLst>
          </a:prstGeom>
          <a:solidFill>
            <a:srgbClr val="6366F1">
              <a:alpha val="20000"/>
            </a:srgbClr>
          </a:solidFill>
          <a:ln w="12700">
            <a:solidFill>
              <a:srgbClr val="6366F1"/>
            </a:solidFill>
            <a:prstDash val="solid"/>
          </a:ln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1645920"/>
            <a:ext cx="2743200" cy="4114800"/>
          </a:xfrm>
          <a:prstGeom prst="ellipse">
            <a:avLst/>
          </a:prstGeom>
        </p:spPr>
      </p:pic>
      <p:sp>
        <p:nvSpPr>
          <p:cNvPr id="8" name="Shape 5"/>
          <p:cNvSpPr/>
          <p:nvPr/>
        </p:nvSpPr>
        <p:spPr>
          <a:xfrm>
            <a:off x="3657600" y="1645920"/>
            <a:ext cx="2423160" cy="1920240"/>
          </a:xfrm>
          <a:prstGeom prst="roundRect">
            <a:avLst>
              <a:gd name="adj" fmla="val 5714"/>
            </a:avLst>
          </a:prstGeom>
          <a:solidFill>
            <a:srgbClr val="2E4B9A">
              <a:alpha val="80000"/>
            </a:srgbClr>
          </a:solidFill>
          <a:ln w="19050">
            <a:solidFill>
              <a:srgbClr val="6366F1"/>
            </a:solidFill>
            <a:prstDash val="solid"/>
          </a:ln>
          <a:effectLst>
            <a:outerShdw sx="100000" sy="100000" kx="0" ky="0" algn="bl" rotWithShape="0" blurRad="63500" dist="25400" dir="16200000">
              <a:srgbClr val="00000012">
                <a:alpha val="75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3657600" y="1645920"/>
            <a:ext cx="2423160" cy="64008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10" name="Text 7"/>
          <p:cNvSpPr/>
          <p:nvPr/>
        </p:nvSpPr>
        <p:spPr>
          <a:xfrm>
            <a:off x="3657600" y="1933956"/>
            <a:ext cx="2423160" cy="7680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b="1" dirty="0">
                <a:solidFill>
                  <a:srgbClr val="6366F1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35%</a:t>
            </a:r>
            <a:endParaRPr lang="en-US" sz="3200" dirty="0"/>
          </a:p>
        </p:txBody>
      </p:sp>
      <p:sp>
        <p:nvSpPr>
          <p:cNvPr id="11" name="Text 8"/>
          <p:cNvSpPr/>
          <p:nvPr/>
        </p:nvSpPr>
        <p:spPr>
          <a:xfrm>
            <a:off x="3749040" y="2798064"/>
            <a:ext cx="2240280" cy="576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Projected Annual Growth Rate</a:t>
            </a:r>
            <a:endParaRPr lang="en-US" sz="1200" dirty="0"/>
          </a:p>
        </p:txBody>
      </p:sp>
      <p:sp>
        <p:nvSpPr>
          <p:cNvPr id="12" name="Shape 9"/>
          <p:cNvSpPr/>
          <p:nvPr/>
        </p:nvSpPr>
        <p:spPr>
          <a:xfrm>
            <a:off x="6263640" y="1645920"/>
            <a:ext cx="2423160" cy="1920240"/>
          </a:xfrm>
          <a:prstGeom prst="roundRect">
            <a:avLst>
              <a:gd name="adj" fmla="val 5714"/>
            </a:avLst>
          </a:prstGeom>
          <a:solidFill>
            <a:srgbClr val="2E4B9A">
              <a:alpha val="80000"/>
            </a:srgbClr>
          </a:solidFill>
          <a:ln w="19050">
            <a:solidFill>
              <a:srgbClr val="6366F1"/>
            </a:solidFill>
            <a:prstDash val="solid"/>
          </a:ln>
          <a:effectLst>
            <a:outerShdw sx="100000" sy="100000" kx="0" ky="0" algn="bl" rotWithShape="0" blurRad="63500" dist="25400" dir="16200000">
              <a:srgbClr val="00000012">
                <a:alpha val="75000"/>
              </a:srgbClr>
            </a:outerShdw>
          </a:effectLst>
        </p:spPr>
      </p:sp>
      <p:sp>
        <p:nvSpPr>
          <p:cNvPr id="13" name="Shape 10"/>
          <p:cNvSpPr/>
          <p:nvPr/>
        </p:nvSpPr>
        <p:spPr>
          <a:xfrm>
            <a:off x="6263640" y="1645920"/>
            <a:ext cx="2423160" cy="64008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14" name="Text 11"/>
          <p:cNvSpPr/>
          <p:nvPr/>
        </p:nvSpPr>
        <p:spPr>
          <a:xfrm>
            <a:off x="6263640" y="1933956"/>
            <a:ext cx="2423160" cy="7680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b="1" dirty="0">
                <a:solidFill>
                  <a:srgbClr val="6366F1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$86B</a:t>
            </a:r>
            <a:endParaRPr lang="en-US" sz="3200" dirty="0"/>
          </a:p>
        </p:txBody>
      </p:sp>
      <p:sp>
        <p:nvSpPr>
          <p:cNvPr id="15" name="Text 12"/>
          <p:cNvSpPr/>
          <p:nvPr/>
        </p:nvSpPr>
        <p:spPr>
          <a:xfrm>
            <a:off x="6355080" y="2798064"/>
            <a:ext cx="2240280" cy="576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Total Market Size by 2040</a:t>
            </a:r>
            <a:endParaRPr lang="en-US" sz="1200" dirty="0"/>
          </a:p>
        </p:txBody>
      </p:sp>
      <p:sp>
        <p:nvSpPr>
          <p:cNvPr id="16" name="Shape 13"/>
          <p:cNvSpPr/>
          <p:nvPr/>
        </p:nvSpPr>
        <p:spPr>
          <a:xfrm>
            <a:off x="3657600" y="3749040"/>
            <a:ext cx="2423160" cy="1920240"/>
          </a:xfrm>
          <a:prstGeom prst="roundRect">
            <a:avLst>
              <a:gd name="adj" fmla="val 5714"/>
            </a:avLst>
          </a:prstGeom>
          <a:solidFill>
            <a:srgbClr val="2E4B9A">
              <a:alpha val="80000"/>
            </a:srgbClr>
          </a:solidFill>
          <a:ln w="19050">
            <a:solidFill>
              <a:srgbClr val="6366F1"/>
            </a:solidFill>
            <a:prstDash val="solid"/>
          </a:ln>
          <a:effectLst>
            <a:outerShdw sx="100000" sy="100000" kx="0" ky="0" algn="bl" rotWithShape="0" blurRad="63500" dist="25400" dir="16200000">
              <a:srgbClr val="00000012">
                <a:alpha val="75000"/>
              </a:srgbClr>
            </a:outerShdw>
          </a:effectLst>
        </p:spPr>
      </p:sp>
      <p:sp>
        <p:nvSpPr>
          <p:cNvPr id="17" name="Shape 14"/>
          <p:cNvSpPr/>
          <p:nvPr/>
        </p:nvSpPr>
        <p:spPr>
          <a:xfrm>
            <a:off x="3657600" y="3749040"/>
            <a:ext cx="2423160" cy="64008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18" name="Text 15"/>
          <p:cNvSpPr/>
          <p:nvPr/>
        </p:nvSpPr>
        <p:spPr>
          <a:xfrm>
            <a:off x="3657600" y="4037076"/>
            <a:ext cx="2423160" cy="7680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b="1" dirty="0">
                <a:solidFill>
                  <a:srgbClr val="6366F1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7x</a:t>
            </a:r>
            <a:endParaRPr lang="en-US" sz="3200" dirty="0"/>
          </a:p>
        </p:txBody>
      </p:sp>
      <p:sp>
        <p:nvSpPr>
          <p:cNvPr id="19" name="Text 16"/>
          <p:cNvSpPr/>
          <p:nvPr/>
        </p:nvSpPr>
        <p:spPr>
          <a:xfrm>
            <a:off x="3749040" y="4901184"/>
            <a:ext cx="2240280" cy="576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Increase in Quantum Computing Investment</a:t>
            </a:r>
            <a:endParaRPr lang="en-US" sz="1200" dirty="0"/>
          </a:p>
        </p:txBody>
      </p:sp>
      <p:sp>
        <p:nvSpPr>
          <p:cNvPr id="20" name="Shape 17"/>
          <p:cNvSpPr/>
          <p:nvPr/>
        </p:nvSpPr>
        <p:spPr>
          <a:xfrm>
            <a:off x="6263640" y="3749040"/>
            <a:ext cx="2423160" cy="1920240"/>
          </a:xfrm>
          <a:prstGeom prst="roundRect">
            <a:avLst>
              <a:gd name="adj" fmla="val 5714"/>
            </a:avLst>
          </a:prstGeom>
          <a:solidFill>
            <a:srgbClr val="2E4B9A">
              <a:alpha val="80000"/>
            </a:srgbClr>
          </a:solidFill>
          <a:ln w="19050">
            <a:solidFill>
              <a:srgbClr val="6366F1"/>
            </a:solidFill>
            <a:prstDash val="solid"/>
          </a:ln>
          <a:effectLst>
            <a:outerShdw sx="100000" sy="100000" kx="0" ky="0" algn="bl" rotWithShape="0" blurRad="63500" dist="25400" dir="16200000">
              <a:srgbClr val="00000012">
                <a:alpha val="75000"/>
              </a:srgbClr>
            </a:outerShdw>
          </a:effectLst>
        </p:spPr>
      </p:sp>
      <p:sp>
        <p:nvSpPr>
          <p:cNvPr id="21" name="Shape 18"/>
          <p:cNvSpPr/>
          <p:nvPr/>
        </p:nvSpPr>
        <p:spPr>
          <a:xfrm>
            <a:off x="6263640" y="3749040"/>
            <a:ext cx="2423160" cy="64008"/>
          </a:xfrm>
          <a:prstGeom prst="rect">
            <a:avLst/>
          </a:prstGeom>
          <a:solidFill>
            <a:srgbClr val="6366F1"/>
          </a:solidFill>
          <a:ln/>
        </p:spPr>
      </p:sp>
      <p:sp>
        <p:nvSpPr>
          <p:cNvPr id="22" name="Text 19"/>
          <p:cNvSpPr/>
          <p:nvPr/>
        </p:nvSpPr>
        <p:spPr>
          <a:xfrm>
            <a:off x="6263640" y="4037076"/>
            <a:ext cx="2423160" cy="7680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b="1" dirty="0">
                <a:solidFill>
                  <a:srgbClr val="6366F1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6000+</a:t>
            </a:r>
            <a:endParaRPr lang="en-US" sz="3200" dirty="0"/>
          </a:p>
        </p:txBody>
      </p:sp>
      <p:sp>
        <p:nvSpPr>
          <p:cNvPr id="23" name="Text 20"/>
          <p:cNvSpPr/>
          <p:nvPr/>
        </p:nvSpPr>
        <p:spPr>
          <a:xfrm>
            <a:off x="6355080" y="4901184"/>
            <a:ext cx="2240280" cy="576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Quantum-Related Patents Filed</a:t>
            </a:r>
            <a:endParaRPr lang="en-US" sz="1200" dirty="0"/>
          </a:p>
        </p:txBody>
      </p:sp>
      <p:sp>
        <p:nvSpPr>
          <p:cNvPr id="24" name="Shape 21"/>
          <p:cNvSpPr/>
          <p:nvPr/>
        </p:nvSpPr>
        <p:spPr>
          <a:xfrm>
            <a:off x="8366760" y="5897880"/>
            <a:ext cx="457200" cy="457200"/>
          </a:xfrm>
          <a:prstGeom prst="ellipse">
            <a:avLst/>
          </a:prstGeom>
          <a:solidFill>
            <a:srgbClr val="6366F1"/>
          </a:solidFill>
          <a:ln/>
        </p:spPr>
      </p:sp>
      <p:sp>
        <p:nvSpPr>
          <p:cNvPr id="25" name="Text 22"/>
          <p:cNvSpPr/>
          <p:nvPr/>
        </p:nvSpPr>
        <p:spPr>
          <a:xfrm>
            <a:off x="8366760" y="589788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FFFFFF"/>
                </a:solidFill>
              </a:rPr>
              <a:t>8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Decoding the Quantum Realm: From Theory to Technology</dc:title>
  <dc:subject>Generated by Pre Max AI — Quantum Gradient</dc:subject>
  <dc:creator>PptxGenJS</dc:creator>
  <cp:lastModifiedBy>PptxGenJS</cp:lastModifiedBy>
  <cp:revision>1</cp:revision>
  <dcterms:created xsi:type="dcterms:W3CDTF">2026-02-14T11:46:08Z</dcterms:created>
  <dcterms:modified xsi:type="dcterms:W3CDTF">2026-02-14T11:46:08Z</dcterms:modified>
</cp:coreProperties>
</file>